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16"/>
  </p:notesMasterIdLst>
  <p:handoutMasterIdLst>
    <p:handoutMasterId r:id="rId17"/>
  </p:handoutMasterIdLst>
  <p:sldIdLst>
    <p:sldId id="365" r:id="rId2"/>
    <p:sldId id="361" r:id="rId3"/>
    <p:sldId id="375" r:id="rId4"/>
    <p:sldId id="371" r:id="rId5"/>
    <p:sldId id="372" r:id="rId6"/>
    <p:sldId id="360" r:id="rId7"/>
    <p:sldId id="362" r:id="rId8"/>
    <p:sldId id="376" r:id="rId9"/>
    <p:sldId id="363" r:id="rId10"/>
    <p:sldId id="364" r:id="rId11"/>
    <p:sldId id="366" r:id="rId12"/>
    <p:sldId id="373" r:id="rId13"/>
    <p:sldId id="374" r:id="rId14"/>
    <p:sldId id="368" r:id="rId1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9933"/>
    <a:srgbClr val="006600"/>
    <a:srgbClr val="333300"/>
    <a:srgbClr val="0000FF"/>
    <a:srgbClr val="CC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9" autoAdjust="0"/>
    <p:restoredTop sz="94869" autoAdjust="0"/>
  </p:normalViewPr>
  <p:slideViewPr>
    <p:cSldViewPr snapToGrid="0">
      <p:cViewPr varScale="1">
        <p:scale>
          <a:sx n="80" d="100"/>
          <a:sy n="80" d="100"/>
        </p:scale>
        <p:origin x="126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4A30B-963C-449A-BA34-BACB7BC9FFF4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BDF66-215E-4FFD-ACA7-6EF5300384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713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C59DE-5175-459F-91E3-5FCE4ADB99E8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E3670-F4E1-422B-A4D1-A31D7F5DEE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12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07972" y="732343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86265C-A43A-4A4F-9E24-FA8EE4D1DA1D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ttangolo 6"/>
          <p:cNvSpPr/>
          <p:nvPr userDrawn="1"/>
        </p:nvSpPr>
        <p:spPr>
          <a:xfrm>
            <a:off x="1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Rettangolo 7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5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4839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F6D0D8-71F6-445D-B633-D32BBBD20DA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E498FE-5E8F-45A1-AEF2-36E9757D8C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52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8" name="Rettangolo 7"/>
          <p:cNvSpPr/>
          <p:nvPr userDrawn="1"/>
        </p:nvSpPr>
        <p:spPr>
          <a:xfrm>
            <a:off x="1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Rettangolo 8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10" name="Picture 2" descr="Immagin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314" y="6208540"/>
            <a:ext cx="1240896" cy="5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 userDrawn="1"/>
        </p:nvSpPr>
        <p:spPr>
          <a:xfrm>
            <a:off x="2484637" y="6538910"/>
            <a:ext cx="72227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“Copyright </a:t>
            </a:r>
            <a:r>
              <a:rPr lang="it-IT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it-IT" sz="1000" b="1" dirty="0" smtClean="0">
                <a:solidFill>
                  <a:srgbClr val="54545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2019– A.Li.Sa. – vietata la copia, la riproduzione e la diffusione con ogni mezzo senza il consenso scritto dell’autore”.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6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3136" y="1506875"/>
            <a:ext cx="11574379" cy="3774989"/>
          </a:xfrm>
        </p:spPr>
        <p:txBody>
          <a:bodyPr>
            <a:normAutofit fontScale="90000"/>
          </a:bodyPr>
          <a:lstStyle/>
          <a:p>
            <a:pPr algn="ctr"/>
            <a:r>
              <a:rPr lang="it-IT" sz="6000" b="1" dirty="0">
                <a:solidFill>
                  <a:srgbClr val="006600"/>
                </a:solidFill>
              </a:rPr>
              <a:t/>
            </a:r>
            <a:br>
              <a:rPr lang="it-IT" sz="6000" b="1" dirty="0">
                <a:solidFill>
                  <a:srgbClr val="006600"/>
                </a:solidFill>
              </a:rPr>
            </a:br>
            <a:r>
              <a:rPr lang="it-IT" sz="6000" b="1" dirty="0">
                <a:solidFill>
                  <a:srgbClr val="006600"/>
                </a:solidFill>
              </a:rPr>
              <a:t> </a:t>
            </a:r>
            <a:r>
              <a:rPr lang="it-IT" sz="6000" b="1" dirty="0">
                <a:solidFill>
                  <a:srgbClr val="006600"/>
                </a:solidFill>
                <a:latin typeface="+mn-lt"/>
              </a:rPr>
              <a:t>PIANO REGIONALE PER IL GOVERNO DELLE LISTE DI ATTESA </a:t>
            </a:r>
            <a:r>
              <a:rPr lang="it-IT" sz="60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it-IT" sz="6000" b="1" dirty="0" smtClean="0">
                <a:solidFill>
                  <a:srgbClr val="006600"/>
                </a:solidFill>
                <a:latin typeface="+mn-lt"/>
              </a:rPr>
            </a:br>
            <a:r>
              <a:rPr lang="it-IT" sz="6000" b="1" dirty="0" smtClean="0">
                <a:solidFill>
                  <a:srgbClr val="006600"/>
                </a:solidFill>
                <a:latin typeface="+mn-lt"/>
              </a:rPr>
              <a:t>TRIENNIO 2019 – </a:t>
            </a:r>
            <a:r>
              <a:rPr lang="it-IT" sz="6000" b="1" dirty="0">
                <a:solidFill>
                  <a:srgbClr val="006600"/>
                </a:solidFill>
                <a:latin typeface="+mn-lt"/>
              </a:rPr>
              <a:t>2021 </a:t>
            </a:r>
            <a:r>
              <a:rPr lang="it-IT" sz="4800" b="1" dirty="0" smtClean="0">
                <a:latin typeface="+mn-lt"/>
              </a:rPr>
              <a:t/>
            </a:r>
            <a:br>
              <a:rPr lang="it-IT" sz="4800" b="1" dirty="0" smtClean="0">
                <a:latin typeface="+mn-lt"/>
              </a:rPr>
            </a:b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77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5168" y="385009"/>
            <a:ext cx="11574921" cy="61601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b="1" dirty="0" smtClean="0">
                <a:solidFill>
                  <a:srgbClr val="006600"/>
                </a:solidFill>
              </a:rPr>
              <a:t>IN CASO DI MANCATA DISPONIBILITÀ DELLA PRESCRIZIONE SECONDO LA CLASSE DI PRIORITÀ CLINICA</a:t>
            </a:r>
          </a:p>
          <a:p>
            <a:pPr marL="0" indent="0" algn="just">
              <a:buNone/>
            </a:pPr>
            <a:r>
              <a:rPr lang="it-IT" dirty="0" smtClean="0"/>
              <a:t>Le </a:t>
            </a:r>
            <a:r>
              <a:rPr lang="it-IT" dirty="0"/>
              <a:t>Aziende dovranno organizzare un sistema di presa in carico dell’assistito </a:t>
            </a:r>
            <a:r>
              <a:rPr lang="it-IT" dirty="0" smtClean="0"/>
              <a:t>attraverso:</a:t>
            </a:r>
          </a:p>
          <a:p>
            <a:pPr marL="0" indent="0" algn="just">
              <a:buNone/>
            </a:pPr>
            <a:endParaRPr lang="it-IT" dirty="0"/>
          </a:p>
          <a:p>
            <a:pPr lvl="0" algn="just"/>
            <a:r>
              <a:rPr lang="it-IT" dirty="0" smtClean="0"/>
              <a:t>predisposizione </a:t>
            </a:r>
            <a:r>
              <a:rPr lang="it-IT" dirty="0"/>
              <a:t>di un </a:t>
            </a:r>
            <a:r>
              <a:rPr lang="it-IT" b="1" dirty="0">
                <a:solidFill>
                  <a:srgbClr val="006600"/>
                </a:solidFill>
              </a:rPr>
              <a:t>numero verde dell’Azienda </a:t>
            </a:r>
            <a:r>
              <a:rPr lang="it-IT" b="1" dirty="0" smtClean="0">
                <a:solidFill>
                  <a:srgbClr val="006600"/>
                </a:solidFill>
              </a:rPr>
              <a:t>Sociosanitaria</a:t>
            </a:r>
            <a:r>
              <a:rPr lang="it-IT" dirty="0" smtClean="0"/>
              <a:t>;</a:t>
            </a:r>
          </a:p>
          <a:p>
            <a:pPr lvl="0" algn="just"/>
            <a:endParaRPr lang="it-IT" dirty="0" smtClean="0">
              <a:solidFill>
                <a:srgbClr val="006600"/>
              </a:solidFill>
            </a:endParaRPr>
          </a:p>
          <a:p>
            <a:pPr marL="0" lvl="0" indent="0" algn="just">
              <a:buNone/>
            </a:pPr>
            <a:endParaRPr lang="it-IT" dirty="0"/>
          </a:p>
          <a:p>
            <a:pPr lvl="0" algn="just"/>
            <a:r>
              <a:rPr lang="it-IT" dirty="0" smtClean="0"/>
              <a:t>organizzazione del </a:t>
            </a:r>
            <a:r>
              <a:rPr lang="it-IT" dirty="0">
                <a:solidFill>
                  <a:srgbClr val="008000"/>
                </a:solidFill>
              </a:rPr>
              <a:t>centro di </a:t>
            </a:r>
            <a:r>
              <a:rPr lang="it-IT" i="1" dirty="0">
                <a:solidFill>
                  <a:srgbClr val="008000"/>
                </a:solidFill>
              </a:rPr>
              <a:t>back-office</a:t>
            </a:r>
            <a:r>
              <a:rPr lang="it-IT" dirty="0">
                <a:solidFill>
                  <a:srgbClr val="008000"/>
                </a:solidFill>
              </a:rPr>
              <a:t> </a:t>
            </a:r>
            <a:r>
              <a:rPr lang="it-IT" dirty="0" smtClean="0"/>
              <a:t>che dovrà risolvere la problematica.</a:t>
            </a:r>
            <a:endParaRPr lang="it-IT" dirty="0"/>
          </a:p>
          <a:p>
            <a:endParaRPr lang="it-IT" dirty="0"/>
          </a:p>
        </p:txBody>
      </p:sp>
      <p:sp>
        <p:nvSpPr>
          <p:cNvPr id="2" name="Freccia in giù 1"/>
          <p:cNvSpPr/>
          <p:nvPr/>
        </p:nvSpPr>
        <p:spPr>
          <a:xfrm>
            <a:off x="5237825" y="3302492"/>
            <a:ext cx="484632" cy="978408"/>
          </a:xfrm>
          <a:prstGeom prst="downArrow">
            <a:avLst/>
          </a:prstGeom>
          <a:solidFill>
            <a:srgbClr val="33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09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05" y="672327"/>
            <a:ext cx="11658600" cy="580066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Ciascuna </a:t>
            </a:r>
            <a:r>
              <a:rPr lang="it-IT" dirty="0"/>
              <a:t>Azienda </a:t>
            </a:r>
            <a:r>
              <a:rPr lang="it-IT" dirty="0" smtClean="0"/>
              <a:t>dovrà:</a:t>
            </a:r>
          </a:p>
          <a:p>
            <a:pPr algn="just"/>
            <a:r>
              <a:rPr lang="it-IT" b="1" dirty="0" smtClean="0">
                <a:solidFill>
                  <a:srgbClr val="008000"/>
                </a:solidFill>
              </a:rPr>
              <a:t>CUP </a:t>
            </a:r>
            <a:r>
              <a:rPr lang="it-IT" b="1" dirty="0">
                <a:solidFill>
                  <a:srgbClr val="008000"/>
                </a:solidFill>
              </a:rPr>
              <a:t>regionale </a:t>
            </a:r>
            <a:r>
              <a:rPr lang="it-IT" b="1" dirty="0" smtClean="0">
                <a:solidFill>
                  <a:srgbClr val="008000"/>
                </a:solidFill>
              </a:rPr>
              <a:t>di primo livello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8000"/>
                </a:solidFill>
              </a:rPr>
              <a:t>inserire almeno </a:t>
            </a:r>
            <a:r>
              <a:rPr lang="it-IT" dirty="0">
                <a:solidFill>
                  <a:srgbClr val="008000"/>
                </a:solidFill>
              </a:rPr>
              <a:t>il 95% dell’offerta </a:t>
            </a:r>
            <a:r>
              <a:rPr lang="it-IT" dirty="0"/>
              <a:t>di prestazioni di specialistica </a:t>
            </a:r>
            <a:r>
              <a:rPr lang="it-IT" dirty="0" smtClean="0"/>
              <a:t>ambulatoriale</a:t>
            </a:r>
            <a:r>
              <a:rPr lang="it-IT" dirty="0"/>
              <a:t>, compresa quella erogata dalle strutture Private </a:t>
            </a:r>
            <a:r>
              <a:rPr lang="it-IT" dirty="0" smtClean="0"/>
              <a:t>accreditate </a:t>
            </a:r>
            <a:r>
              <a:rPr lang="it-IT" dirty="0"/>
              <a:t>e </a:t>
            </a:r>
            <a:r>
              <a:rPr lang="it-IT" dirty="0" smtClean="0"/>
              <a:t>contrattualizzate</a:t>
            </a:r>
            <a:r>
              <a:rPr lang="it-IT" dirty="0"/>
              <a:t>, con l’obiettivo di completare il percorso entro il 31 Gennaio </a:t>
            </a:r>
            <a:r>
              <a:rPr lang="it-IT" dirty="0" smtClean="0"/>
              <a:t>2020;</a:t>
            </a:r>
          </a:p>
          <a:p>
            <a:pPr marL="0" indent="0" algn="just">
              <a:buNone/>
            </a:pPr>
            <a:endParaRPr lang="it-IT" dirty="0" smtClean="0"/>
          </a:p>
          <a:p>
            <a:r>
              <a:rPr lang="it-IT" b="1" dirty="0" smtClean="0">
                <a:solidFill>
                  <a:srgbClr val="008000"/>
                </a:solidFill>
              </a:rPr>
              <a:t>Distribuire l’offerta </a:t>
            </a:r>
            <a:r>
              <a:rPr lang="it-IT" dirty="0" smtClean="0"/>
              <a:t>tra le classi </a:t>
            </a:r>
            <a:r>
              <a:rPr lang="it-IT" dirty="0"/>
              <a:t>di </a:t>
            </a:r>
            <a:r>
              <a:rPr lang="it-IT" dirty="0" smtClean="0"/>
              <a:t>priorità clinica (</a:t>
            </a:r>
            <a:r>
              <a:rPr lang="it-IT" dirty="0"/>
              <a:t>indicativamente 20% “B”, 30% “D” e 50% “P</a:t>
            </a:r>
            <a:r>
              <a:rPr lang="it-IT" dirty="0" smtClean="0"/>
              <a:t>”);</a:t>
            </a:r>
          </a:p>
          <a:p>
            <a:pPr algn="just"/>
            <a:endParaRPr lang="it-IT" dirty="0" smtClean="0"/>
          </a:p>
          <a:p>
            <a:pPr algn="just"/>
            <a:r>
              <a:rPr lang="it-IT" b="1" dirty="0" smtClean="0">
                <a:solidFill>
                  <a:srgbClr val="008000"/>
                </a:solidFill>
              </a:rPr>
              <a:t>Monitorare </a:t>
            </a:r>
            <a:r>
              <a:rPr lang="it-IT" b="1" dirty="0">
                <a:solidFill>
                  <a:srgbClr val="008000"/>
                </a:solidFill>
              </a:rPr>
              <a:t>periodicamente </a:t>
            </a:r>
            <a:r>
              <a:rPr lang="it-IT" dirty="0" smtClean="0"/>
              <a:t>la classe </a:t>
            </a:r>
            <a:r>
              <a:rPr lang="it-IT" dirty="0"/>
              <a:t>di </a:t>
            </a:r>
            <a:r>
              <a:rPr lang="it-IT" dirty="0" smtClean="0"/>
              <a:t>priorità delle richieste e </a:t>
            </a:r>
            <a:r>
              <a:rPr lang="it-IT" dirty="0" err="1" smtClean="0"/>
              <a:t>e</a:t>
            </a:r>
            <a:r>
              <a:rPr lang="it-IT" dirty="0" smtClean="0"/>
              <a:t> ricalcolare le % per </a:t>
            </a:r>
            <a:r>
              <a:rPr lang="it-IT" b="1" dirty="0" smtClean="0">
                <a:solidFill>
                  <a:srgbClr val="008000"/>
                </a:solidFill>
              </a:rPr>
              <a:t>soddisfare il </a:t>
            </a:r>
            <a:r>
              <a:rPr lang="it-IT" b="1" dirty="0">
                <a:solidFill>
                  <a:srgbClr val="008000"/>
                </a:solidFill>
              </a:rPr>
              <a:t>90% delle richieste entro i tempi indicati per le classi “B” e” D</a:t>
            </a:r>
            <a:r>
              <a:rPr lang="it-IT" b="1" dirty="0" smtClean="0">
                <a:solidFill>
                  <a:srgbClr val="008000"/>
                </a:solidFill>
              </a:rPr>
              <a:t>”</a:t>
            </a:r>
            <a:r>
              <a:rPr lang="it-IT" dirty="0" smtClean="0"/>
              <a:t>.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75208" y="142042"/>
            <a:ext cx="11916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006600"/>
                </a:solidFill>
              </a:rPr>
              <a:t>OBIETTIVI AZIENDE</a:t>
            </a:r>
            <a:endParaRPr lang="it-IT" sz="40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5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7041" y="1847818"/>
            <a:ext cx="115984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dirty="0" smtClean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800" dirty="0" smtClean="0">
                <a:effectLst/>
                <a:ea typeface="Times New Roman" panose="02020603050405020304" pitchFamily="18" charset="0"/>
              </a:rPr>
              <a:t>Linee di indirizzo dei</a:t>
            </a:r>
            <a:r>
              <a:rPr lang="it-IT" sz="2800" dirty="0" smtClean="0">
                <a:ea typeface="Times New Roman" panose="02020603050405020304" pitchFamily="18" charset="0"/>
              </a:rPr>
              <a:t> </a:t>
            </a:r>
            <a:r>
              <a:rPr lang="it-IT" sz="2800" dirty="0">
                <a:ea typeface="Times New Roman" panose="02020603050405020304" pitchFamily="18" charset="0"/>
              </a:rPr>
              <a:t>criteri </a:t>
            </a:r>
            <a:r>
              <a:rPr lang="it-IT" sz="2800" dirty="0" smtClean="0">
                <a:ea typeface="Times New Roman" panose="02020603050405020304" pitchFamily="18" charset="0"/>
              </a:rPr>
              <a:t>per l’attribuzione </a:t>
            </a:r>
            <a:r>
              <a:rPr lang="it-IT" sz="2800" dirty="0">
                <a:ea typeface="Times New Roman" panose="02020603050405020304" pitchFamily="18" charset="0"/>
              </a:rPr>
              <a:t>della classe di priorità clinica </a:t>
            </a:r>
            <a:r>
              <a:rPr lang="it-IT" sz="2800" dirty="0" smtClean="0">
                <a:ea typeface="Times New Roman" panose="02020603050405020304" pitchFamily="18" charset="0"/>
              </a:rPr>
              <a:t>in alle richieste ad uso </a:t>
            </a:r>
            <a:r>
              <a:rPr lang="it-IT" sz="2800" dirty="0">
                <a:ea typeface="Times New Roman" panose="02020603050405020304" pitchFamily="18" charset="0"/>
              </a:rPr>
              <a:t>dei medici prescrittori.  </a:t>
            </a:r>
          </a:p>
          <a:p>
            <a:pPr algn="just"/>
            <a:r>
              <a:rPr lang="it-IT" sz="2800" i="1" dirty="0" smtClean="0">
                <a:solidFill>
                  <a:srgbClr val="008000"/>
                </a:solidFill>
              </a:rPr>
              <a:t>Costituisce uno degli strumenti di governo della domanda e della sua appropriatezza</a:t>
            </a:r>
            <a:r>
              <a:rPr lang="it-IT" sz="2800" dirty="0" smtClean="0"/>
              <a:t>.</a:t>
            </a:r>
          </a:p>
          <a:p>
            <a:pPr algn="just"/>
            <a:endParaRPr lang="it-IT" sz="2800" u="sng" dirty="0"/>
          </a:p>
          <a:p>
            <a:pPr algn="just"/>
            <a:r>
              <a:rPr lang="it-IT" sz="2800" b="1" dirty="0" smtClean="0">
                <a:solidFill>
                  <a:srgbClr val="008000"/>
                </a:solidFill>
              </a:rPr>
              <a:t>Manuale ligure RAO </a:t>
            </a:r>
            <a:r>
              <a:rPr lang="it-IT" sz="2800" b="1" dirty="0" smtClean="0">
                <a:sym typeface="Wingdings" panose="05000000000000000000" pitchFamily="2" charset="2"/>
              </a:rPr>
              <a:t> predisposto dal DIAR Servizi ALISA, in condivisione con gli altri DIAR interessati. </a:t>
            </a:r>
            <a:r>
              <a:rPr lang="it-IT" sz="2800" dirty="0" smtClean="0">
                <a:sym typeface="Wingdings" panose="05000000000000000000" pitchFamily="2" charset="2"/>
              </a:rPr>
              <a:t>Adeguamento</a:t>
            </a:r>
            <a:r>
              <a:rPr lang="it-IT" sz="2800" dirty="0" smtClean="0"/>
              <a:t> </a:t>
            </a:r>
            <a:r>
              <a:rPr lang="it-IT" sz="2800" dirty="0"/>
              <a:t>alla realtà </a:t>
            </a:r>
            <a:r>
              <a:rPr lang="it-IT" sz="2800" dirty="0" smtClean="0"/>
              <a:t>ligure, </a:t>
            </a:r>
            <a:r>
              <a:rPr lang="it-IT" sz="2800" dirty="0"/>
              <a:t>con le integrazioni indicate dal documento della Conferenza Stato </a:t>
            </a:r>
            <a:r>
              <a:rPr lang="it-IT" sz="2800" dirty="0" smtClean="0"/>
              <a:t>Regioni.</a:t>
            </a:r>
          </a:p>
          <a:p>
            <a:endParaRPr lang="it-IT" dirty="0"/>
          </a:p>
          <a:p>
            <a:endParaRPr lang="it-IT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769377" y="0"/>
            <a:ext cx="108537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006600"/>
                </a:solidFill>
              </a:rPr>
              <a:t>IL MANUALE R.A.O.</a:t>
            </a:r>
          </a:p>
          <a:p>
            <a:pPr algn="ctr"/>
            <a:r>
              <a:rPr lang="it-IT" sz="3200" dirty="0" smtClean="0">
                <a:solidFill>
                  <a:srgbClr val="006600"/>
                </a:solidFill>
              </a:rPr>
              <a:t>(</a:t>
            </a:r>
            <a:r>
              <a:rPr lang="it-IT" sz="3200" dirty="0" smtClean="0">
                <a:solidFill>
                  <a:srgbClr val="006600"/>
                </a:solidFill>
                <a:cs typeface="Times New Roman" panose="02020603050405020304" pitchFamily="18" charset="0"/>
              </a:rPr>
              <a:t>Raggruppamenti di attesa </a:t>
            </a:r>
            <a:r>
              <a:rPr lang="it-IT" sz="3200" dirty="0">
                <a:solidFill>
                  <a:srgbClr val="006600"/>
                </a:solidFill>
                <a:cs typeface="Times New Roman" panose="02020603050405020304" pitchFamily="18" charset="0"/>
              </a:rPr>
              <a:t>o</a:t>
            </a:r>
            <a:r>
              <a:rPr lang="it-IT" sz="3200" dirty="0" smtClean="0">
                <a:solidFill>
                  <a:srgbClr val="006600"/>
                </a:solidFill>
                <a:cs typeface="Times New Roman" panose="02020603050405020304" pitchFamily="18" charset="0"/>
              </a:rPr>
              <a:t>mogenei</a:t>
            </a:r>
            <a:r>
              <a:rPr lang="it-IT" sz="3200" dirty="0" smtClean="0">
                <a:solidFill>
                  <a:srgbClr val="0066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it-IT" sz="2000" dirty="0" smtClean="0">
                <a:ea typeface="Times New Roman" panose="02020603050405020304" pitchFamily="18" charset="0"/>
              </a:rPr>
              <a:t>Redatto </a:t>
            </a:r>
            <a:r>
              <a:rPr lang="it-IT" sz="2000" dirty="0">
                <a:ea typeface="Times New Roman" panose="02020603050405020304" pitchFamily="18" charset="0"/>
              </a:rPr>
              <a:t>da AGENAS, in collaborazione con le Società scientifiche dei Medici specialisti, degli MMG e dei rappresentanti delle Associazioni degli Utenti.</a:t>
            </a:r>
            <a:endParaRPr lang="it-IT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229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2899" y="1624805"/>
            <a:ext cx="1170672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smtClean="0"/>
              <a:t>Divulgazione a tutti i medici prescrittori aziendali del Manuale per:</a:t>
            </a:r>
          </a:p>
          <a:p>
            <a:pPr algn="just"/>
            <a:endParaRPr lang="it-IT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800" dirty="0" smtClean="0"/>
              <a:t>Omogeneizzare le priorità delle richieste basata sulle evidenze scientifiche per miglior </a:t>
            </a:r>
            <a:r>
              <a:rPr lang="it-IT" sz="2800" i="1" dirty="0" smtClean="0"/>
              <a:t>governance ed equità</a:t>
            </a:r>
            <a:r>
              <a:rPr lang="it-IT" sz="2800" dirty="0" smtClean="0"/>
              <a:t> </a:t>
            </a:r>
            <a:r>
              <a:rPr lang="it-IT" sz="2800" dirty="0"/>
              <a:t>del </a:t>
            </a:r>
            <a:r>
              <a:rPr lang="it-IT" sz="2800" dirty="0" smtClean="0"/>
              <a:t>sistema, </a:t>
            </a:r>
            <a:r>
              <a:rPr lang="it-IT" sz="2800" dirty="0"/>
              <a:t>salvaguardando l’autonomia </a:t>
            </a:r>
            <a:r>
              <a:rPr lang="it-IT" sz="2800" dirty="0" smtClean="0"/>
              <a:t>medica e garantendo </a:t>
            </a:r>
            <a:r>
              <a:rPr lang="it-IT" sz="2800" dirty="0"/>
              <a:t>al paziente </a:t>
            </a:r>
            <a:r>
              <a:rPr lang="it-IT" sz="2800" dirty="0" smtClean="0"/>
              <a:t>appropriatezza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800" b="1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800" dirty="0" smtClean="0"/>
              <a:t>Monitoraggio del rispetto dei RAO.</a:t>
            </a:r>
            <a:endParaRPr lang="it-IT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400" b="1" i="1" dirty="0"/>
          </a:p>
          <a:p>
            <a:endParaRPr lang="it-IT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769377" y="486032"/>
            <a:ext cx="108537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006600"/>
                </a:solidFill>
              </a:rPr>
              <a:t>IL MANUALE LIGURE R.A.O.</a:t>
            </a:r>
          </a:p>
          <a:p>
            <a:pPr algn="ctr"/>
            <a:r>
              <a:rPr lang="it-IT" sz="2800" dirty="0" smtClean="0">
                <a:solidFill>
                  <a:srgbClr val="006600"/>
                </a:solidFill>
              </a:rPr>
              <a:t>Uno strumento per le Aziende sociosanitarie e ospedaliere</a:t>
            </a:r>
            <a:endParaRPr lang="it-IT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98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2978" y="160938"/>
            <a:ext cx="11562347" cy="1325563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rgbClr val="006600"/>
                </a:solidFill>
                <a:latin typeface="+mn-lt"/>
              </a:rPr>
              <a:t>LIBERA PROFESSIONE</a:t>
            </a:r>
            <a:endParaRPr lang="it-IT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2663" y="1825625"/>
            <a:ext cx="11802979" cy="4599238"/>
          </a:xfrm>
        </p:spPr>
        <p:txBody>
          <a:bodyPr/>
          <a:lstStyle/>
          <a:p>
            <a:pPr marL="0" indent="0" algn="just">
              <a:buNone/>
            </a:pPr>
            <a:r>
              <a:rPr lang="it-IT" b="1" dirty="0" smtClean="0">
                <a:solidFill>
                  <a:srgbClr val="008000"/>
                </a:solidFill>
              </a:rPr>
              <a:t>Se il </a:t>
            </a:r>
            <a:r>
              <a:rPr lang="it-IT" b="1" dirty="0">
                <a:solidFill>
                  <a:srgbClr val="008000"/>
                </a:solidFill>
              </a:rPr>
              <a:t>cittadino </a:t>
            </a:r>
            <a:r>
              <a:rPr lang="it-IT" b="1" dirty="0" smtClean="0">
                <a:solidFill>
                  <a:srgbClr val="008000"/>
                </a:solidFill>
              </a:rPr>
              <a:t>non </a:t>
            </a:r>
            <a:r>
              <a:rPr lang="it-IT" b="1" dirty="0">
                <a:solidFill>
                  <a:srgbClr val="008000"/>
                </a:solidFill>
              </a:rPr>
              <a:t>riesce a prenotare la prestazione entro i tempi della classe di priorità </a:t>
            </a:r>
            <a:r>
              <a:rPr lang="it-IT" b="1" dirty="0" smtClean="0">
                <a:solidFill>
                  <a:srgbClr val="008000"/>
                </a:solidFill>
              </a:rPr>
              <a:t>prescritta?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I piani aziendali normeranno l’accesso alla libera professione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 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4847208" y="2769833"/>
            <a:ext cx="630314" cy="941033"/>
          </a:xfrm>
          <a:prstGeom prst="downArrow">
            <a:avLst/>
          </a:prstGeom>
          <a:solidFill>
            <a:srgbClr val="33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78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0947" y="-96253"/>
            <a:ext cx="10992853" cy="1402893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solidFill>
                  <a:srgbClr val="006600"/>
                </a:solidFill>
                <a:latin typeface="+mn-lt"/>
              </a:rPr>
              <a:t>SCOPO DEL PIANO </a:t>
            </a:r>
            <a:endParaRPr lang="it-IT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0947" y="1130968"/>
            <a:ext cx="11694695" cy="57270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3600" dirty="0" smtClean="0"/>
          </a:p>
          <a:p>
            <a:pPr marL="0" indent="0" algn="just">
              <a:buNone/>
            </a:pPr>
            <a:r>
              <a:rPr lang="it-IT" sz="3600" dirty="0" smtClean="0"/>
              <a:t>Individuare </a:t>
            </a:r>
            <a:r>
              <a:rPr lang="it-IT" sz="3600" dirty="0"/>
              <a:t>le misure necessarie a garantire tempi di attesa congrui con la classe di priorità indicata dal medico </a:t>
            </a:r>
            <a:r>
              <a:rPr lang="it-IT" sz="3600" dirty="0" err="1" smtClean="0"/>
              <a:t>prescrittore</a:t>
            </a:r>
            <a:r>
              <a:rPr lang="it-IT" sz="3600" dirty="0" smtClean="0"/>
              <a:t>, attraverso l’appropriatezza </a:t>
            </a:r>
            <a:r>
              <a:rPr lang="it-IT" sz="3600" dirty="0"/>
              <a:t>della domanda e </a:t>
            </a:r>
            <a:r>
              <a:rPr lang="it-IT" sz="3600" dirty="0" smtClean="0"/>
              <a:t>adeguata </a:t>
            </a:r>
            <a:r>
              <a:rPr lang="it-IT" sz="3600" dirty="0"/>
              <a:t>organizzazione </a:t>
            </a:r>
            <a:r>
              <a:rPr lang="it-IT" sz="3600" dirty="0" smtClean="0"/>
              <a:t>dell’offerta.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20883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601134" y="964295"/>
            <a:ext cx="4428066" cy="4210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it-IT" sz="3000" b="1" dirty="0" smtClean="0"/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47675" algn="l"/>
              </a:tabLst>
            </a:pPr>
            <a:r>
              <a:rPr lang="it-IT" sz="3000" b="1" dirty="0"/>
              <a:t>	</a:t>
            </a:r>
            <a:endParaRPr lang="it-IT" sz="3000" dirty="0"/>
          </a:p>
          <a:p>
            <a:pPr algn="l"/>
            <a:endParaRPr lang="it-IT" sz="3000" dirty="0" smtClean="0"/>
          </a:p>
          <a:p>
            <a:pPr algn="l"/>
            <a:endParaRPr lang="it-IT" sz="3000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601134" y="170393"/>
            <a:ext cx="10515600" cy="928834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solidFill>
                  <a:srgbClr val="006600"/>
                </a:solidFill>
                <a:latin typeface="+mn-lt"/>
              </a:rPr>
              <a:t>LE CLASSI DI </a:t>
            </a:r>
            <a:r>
              <a:rPr lang="it-IT" sz="3600" b="1" dirty="0" smtClean="0">
                <a:solidFill>
                  <a:srgbClr val="006600"/>
                </a:solidFill>
                <a:latin typeface="+mn-lt"/>
              </a:rPr>
              <a:t>PRIORITÀ</a:t>
            </a:r>
            <a:endParaRPr lang="it-IT" sz="3600" b="1" dirty="0">
              <a:solidFill>
                <a:srgbClr val="006600"/>
              </a:solidFill>
              <a:latin typeface="+mn-lt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/>
          </p:nvPr>
        </p:nvGraphicFramePr>
        <p:xfrm>
          <a:off x="1031131" y="1487589"/>
          <a:ext cx="9834664" cy="373616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756608"/>
                <a:gridCol w="7078056"/>
              </a:tblGrid>
              <a:tr h="1004629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1" u="none" strike="noStrike" dirty="0">
                          <a:effectLst/>
                        </a:rPr>
                        <a:t>Classe U (Urgente) </a:t>
                      </a:r>
                      <a:endParaRPr lang="it-IT" sz="2000" b="1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3" marR="6163" marT="61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u="none" strike="noStrike">
                          <a:effectLst/>
                        </a:rPr>
                        <a:t>prestazioni da eseguire nel più breve tempo possibile e, comunque, entro 72 ore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3" marR="6163" marT="6163" marB="0" anchor="ctr"/>
                </a:tc>
              </a:tr>
              <a:tr h="6718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1" u="none" strike="noStrike">
                          <a:effectLst/>
                        </a:rPr>
                        <a:t>Classe B (Breve)</a:t>
                      </a:r>
                      <a:endParaRPr lang="it-IT" sz="2000" b="1" i="0" u="none" strike="noStrike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3" marR="6163" marT="61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u="none" strike="noStrike">
                          <a:effectLst/>
                        </a:rPr>
                        <a:t>prestazioni da eseguire entro 10 giorni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3" marR="6163" marT="6163" marB="0" anchor="ctr"/>
                </a:tc>
              </a:tr>
              <a:tr h="1057779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1" u="none" strike="noStrike">
                          <a:effectLst/>
                        </a:rPr>
                        <a:t>Classe D (Differibile)</a:t>
                      </a:r>
                      <a:endParaRPr lang="it-IT" sz="2000" b="1" i="0" u="none" strike="noStrike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3" marR="6163" marT="61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u="none" strike="noStrike">
                          <a:effectLst/>
                        </a:rPr>
                        <a:t>prestazioni da eseguire entro 30 giorni per le visite, entro 60 giorni per gli accertamenti diagnostici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3" marR="6163" marT="6163" marB="0" anchor="ctr"/>
                </a:tc>
              </a:tr>
              <a:tr h="1001949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1" u="none" strike="noStrike" dirty="0">
                          <a:effectLst/>
                        </a:rPr>
                        <a:t>Classe P (Programmata)</a:t>
                      </a:r>
                      <a:endParaRPr lang="it-IT" sz="2000" b="1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3" marR="6163" marT="61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u="none" strike="noStrike" dirty="0">
                          <a:effectLst/>
                        </a:rPr>
                        <a:t>prestazioni da eseguire, di norma, entro 180 giorni o ulteriori secondo indicazioni del prescrittore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3" marR="6163" marT="616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39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9125" y="241099"/>
            <a:ext cx="11831053" cy="664424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6600"/>
                </a:solidFill>
                <a:latin typeface="+mn-lt"/>
              </a:rPr>
              <a:t>STRUMENTI PER LE AZIENDE SANITARIE LIGURE (1) </a:t>
            </a:r>
            <a:endParaRPr lang="it-IT" sz="4000" b="1" dirty="0">
              <a:solidFill>
                <a:srgbClr val="00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9125" y="1379545"/>
            <a:ext cx="10635293" cy="41246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3000" b="1" dirty="0" smtClean="0"/>
              <a:t>Indirizzi </a:t>
            </a:r>
            <a:r>
              <a:rPr lang="it-IT" sz="3000" b="1" dirty="0"/>
              <a:t>omogenei </a:t>
            </a:r>
            <a:r>
              <a:rPr lang="it-IT" sz="3000" b="1" dirty="0" smtClean="0"/>
              <a:t>per garantire </a:t>
            </a:r>
            <a:r>
              <a:rPr lang="it-IT" sz="3000" b="1" dirty="0"/>
              <a:t>il governo della domanda di </a:t>
            </a:r>
            <a:r>
              <a:rPr lang="it-IT" sz="3000" b="1" dirty="0" smtClean="0"/>
              <a:t>prestazioni, quali</a:t>
            </a:r>
            <a:r>
              <a:rPr lang="it-IT" sz="3000" dirty="0" smtClean="0"/>
              <a:t>:</a:t>
            </a:r>
          </a:p>
          <a:p>
            <a:pPr lvl="0" algn="just">
              <a:lnSpc>
                <a:spcPct val="150000"/>
              </a:lnSpc>
            </a:pPr>
            <a:r>
              <a:rPr lang="it-IT" sz="3000" dirty="0" smtClean="0"/>
              <a:t>utilizzo </a:t>
            </a:r>
            <a:r>
              <a:rPr lang="it-IT" sz="3000" dirty="0"/>
              <a:t>delle classi di priorità in fase prescrittiva </a:t>
            </a:r>
            <a:r>
              <a:rPr lang="it-IT" sz="3000" dirty="0" smtClean="0"/>
              <a:t>e di </a:t>
            </a:r>
            <a:r>
              <a:rPr lang="it-IT" sz="3000" dirty="0"/>
              <a:t>prenotazione</a:t>
            </a:r>
            <a:r>
              <a:rPr lang="it-IT" sz="3000" dirty="0" smtClean="0"/>
              <a:t>;</a:t>
            </a:r>
          </a:p>
          <a:p>
            <a:pPr lvl="0" algn="just">
              <a:lnSpc>
                <a:spcPct val="100000"/>
              </a:lnSpc>
            </a:pPr>
            <a:r>
              <a:rPr lang="it-IT" sz="3000" dirty="0" smtClean="0"/>
              <a:t>presenza </a:t>
            </a:r>
            <a:r>
              <a:rPr lang="it-IT" sz="3000" dirty="0"/>
              <a:t>del quesito diagnostico nella </a:t>
            </a:r>
            <a:r>
              <a:rPr lang="it-IT" sz="3000" dirty="0" smtClean="0"/>
              <a:t>prescrizione e del codice </a:t>
            </a:r>
            <a:r>
              <a:rPr lang="it-IT" sz="3000" dirty="0"/>
              <a:t>relativo alla tipologia di accesso (1= primo accesso; 0= secondo accesso</a:t>
            </a:r>
            <a:r>
              <a:rPr lang="it-IT" sz="3000" dirty="0" smtClean="0"/>
              <a:t>);</a:t>
            </a:r>
          </a:p>
          <a:p>
            <a:pPr algn="just">
              <a:lnSpc>
                <a:spcPct val="100000"/>
              </a:lnSpc>
            </a:pPr>
            <a:r>
              <a:rPr lang="it-IT" sz="3000" dirty="0" smtClean="0"/>
              <a:t>CUP unico regionale: unico strumento </a:t>
            </a:r>
            <a:r>
              <a:rPr lang="it-IT" sz="3000" dirty="0"/>
              <a:t>organizzativo e informatico </a:t>
            </a:r>
            <a:r>
              <a:rPr lang="it-IT" sz="3000" dirty="0" smtClean="0"/>
              <a:t>per </a:t>
            </a:r>
            <a:r>
              <a:rPr lang="it-IT" sz="3000" dirty="0"/>
              <a:t>la gestione delle agende di entrambi i livelli di accesso;</a:t>
            </a:r>
          </a:p>
          <a:p>
            <a:pPr marL="0" lvl="0" indent="0" algn="just">
              <a:buNone/>
            </a:pPr>
            <a:endParaRPr lang="it-IT" sz="3000" dirty="0" smtClean="0"/>
          </a:p>
        </p:txBody>
      </p:sp>
    </p:spTree>
    <p:extLst>
      <p:ext uri="{BB962C8B-B14F-4D97-AF65-F5344CB8AC3E}">
        <p14:creationId xmlns:p14="http://schemas.microsoft.com/office/powerpoint/2010/main" val="7915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0947" y="-96253"/>
            <a:ext cx="10992853" cy="1402893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006600"/>
                </a:solidFill>
                <a:latin typeface="+mn-lt"/>
              </a:rPr>
              <a:t>STRUMENTI PER LE AZIENDE SANITARIE </a:t>
            </a:r>
            <a:r>
              <a:rPr lang="it-IT" sz="4000" b="1" dirty="0" smtClean="0">
                <a:solidFill>
                  <a:srgbClr val="006600"/>
                </a:solidFill>
                <a:latin typeface="+mn-lt"/>
              </a:rPr>
              <a:t>LIGURE (2)</a:t>
            </a:r>
            <a:endParaRPr lang="it-IT" sz="400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0947" y="902368"/>
            <a:ext cx="11694695" cy="5727032"/>
          </a:xfrm>
        </p:spPr>
        <p:txBody>
          <a:bodyPr>
            <a:normAutofit/>
          </a:bodyPr>
          <a:lstStyle/>
          <a:p>
            <a:pPr algn="just"/>
            <a:endParaRPr lang="it-IT" sz="3000" dirty="0" smtClean="0"/>
          </a:p>
          <a:p>
            <a:pPr algn="just"/>
            <a:r>
              <a:rPr lang="it-IT" sz="3000" dirty="0" smtClean="0"/>
              <a:t>CUP </a:t>
            </a:r>
            <a:r>
              <a:rPr lang="it-IT" sz="3000" b="1" dirty="0" smtClean="0"/>
              <a:t>primo </a:t>
            </a:r>
            <a:r>
              <a:rPr lang="it-IT" sz="3000" b="1" dirty="0"/>
              <a:t>livello </a:t>
            </a:r>
            <a:r>
              <a:rPr lang="it-IT" sz="3000" b="1" dirty="0" smtClean="0"/>
              <a:t>(primo accesso) </a:t>
            </a:r>
            <a:r>
              <a:rPr lang="it-IT" sz="3000" b="1" dirty="0"/>
              <a:t>e secondo livello (presa in carico aziendale</a:t>
            </a:r>
            <a:r>
              <a:rPr lang="it-IT" sz="3000" b="1" dirty="0" smtClean="0"/>
              <a:t>)</a:t>
            </a:r>
            <a:r>
              <a:rPr lang="it-IT" sz="3000" dirty="0" smtClean="0"/>
              <a:t>;</a:t>
            </a:r>
          </a:p>
          <a:p>
            <a:pPr marL="0" indent="0" algn="just">
              <a:buNone/>
            </a:pPr>
            <a:endParaRPr lang="it-IT" sz="3000" dirty="0"/>
          </a:p>
          <a:p>
            <a:r>
              <a:rPr lang="it-IT" sz="3000" dirty="0" smtClean="0"/>
              <a:t>Informazioni costantemente aggiornate, </a:t>
            </a:r>
            <a:r>
              <a:rPr lang="it-IT" sz="3000" dirty="0"/>
              <a:t>attraverso i siti web di Regione Liguria, A.Li.Sa</a:t>
            </a:r>
            <a:r>
              <a:rPr lang="it-IT" sz="3000" dirty="0" smtClean="0"/>
              <a:t>. </a:t>
            </a:r>
            <a:r>
              <a:rPr lang="it-IT" sz="3000" dirty="0"/>
              <a:t>e delle </a:t>
            </a:r>
            <a:r>
              <a:rPr lang="it-IT" sz="3000" dirty="0" smtClean="0"/>
              <a:t>Aziende Sociosanitarie e Ospedaliere;</a:t>
            </a:r>
          </a:p>
          <a:p>
            <a:pPr marL="0" indent="0">
              <a:buNone/>
            </a:pPr>
            <a:endParaRPr lang="it-IT" sz="3000" dirty="0" smtClean="0"/>
          </a:p>
          <a:p>
            <a:pPr lvl="0"/>
            <a:r>
              <a:rPr lang="it-IT" sz="3000" dirty="0"/>
              <a:t>p</a:t>
            </a:r>
            <a:r>
              <a:rPr lang="it-IT" sz="3000" dirty="0" smtClean="0"/>
              <a:t>romuovere </a:t>
            </a:r>
            <a:r>
              <a:rPr lang="it-IT" sz="3000" dirty="0"/>
              <a:t>la partecipazione periodica delle associazioni degli utenti alle discussioni sulle tematiche delle liste di </a:t>
            </a:r>
            <a:r>
              <a:rPr lang="it-IT" sz="3000" dirty="0" smtClean="0"/>
              <a:t>attesa.</a:t>
            </a:r>
            <a:endParaRPr lang="it-IT" sz="3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31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41421" y="365125"/>
            <a:ext cx="10812379" cy="85999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6600"/>
                </a:solidFill>
                <a:latin typeface="+mn-lt"/>
              </a:rPr>
              <a:t>NOVITÀ</a:t>
            </a:r>
            <a:endParaRPr lang="it-IT" sz="400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758086" y="1395663"/>
            <a:ext cx="10379048" cy="5053263"/>
          </a:xfrm>
        </p:spPr>
        <p:txBody>
          <a:bodyPr>
            <a:normAutofit/>
          </a:bodyPr>
          <a:lstStyle/>
          <a:p>
            <a:pPr algn="just"/>
            <a:r>
              <a:rPr lang="it-IT" b="1" dirty="0" smtClean="0">
                <a:solidFill>
                  <a:srgbClr val="008000"/>
                </a:solidFill>
              </a:rPr>
              <a:t>Responsabile aziendale </a:t>
            </a:r>
            <a:r>
              <a:rPr lang="it-IT" b="1" dirty="0">
                <a:solidFill>
                  <a:srgbClr val="008000"/>
                </a:solidFill>
              </a:rPr>
              <a:t>per la </a:t>
            </a:r>
            <a:r>
              <a:rPr lang="it-IT" b="1" dirty="0" smtClean="0">
                <a:solidFill>
                  <a:srgbClr val="008000"/>
                </a:solidFill>
              </a:rPr>
              <a:t>gestione Liste d’attesa</a:t>
            </a:r>
            <a:r>
              <a:rPr lang="it-IT" b="1" dirty="0" smtClean="0"/>
              <a:t>,</a:t>
            </a:r>
            <a:r>
              <a:rPr lang="it-IT" dirty="0" smtClean="0">
                <a:solidFill>
                  <a:srgbClr val="008000"/>
                </a:solidFill>
              </a:rPr>
              <a:t> </a:t>
            </a:r>
            <a:r>
              <a:rPr lang="it-IT" dirty="0" smtClean="0"/>
              <a:t>con il compito di coordinare le risorse aziendali e i servizi CUP, e </a:t>
            </a:r>
            <a:r>
              <a:rPr lang="it-IT" dirty="0"/>
              <a:t>gli </a:t>
            </a:r>
            <a:r>
              <a:rPr lang="it-IT" b="1" dirty="0"/>
              <a:t>i</a:t>
            </a:r>
            <a:r>
              <a:rPr lang="it-IT" b="1" dirty="0" smtClean="0"/>
              <a:t>nterventi </a:t>
            </a:r>
            <a:r>
              <a:rPr lang="it-IT" b="1" dirty="0"/>
              <a:t>sulle Liste di </a:t>
            </a:r>
            <a:r>
              <a:rPr lang="it-IT" b="1" dirty="0" smtClean="0"/>
              <a:t>attesa </a:t>
            </a:r>
            <a:r>
              <a:rPr lang="it-IT" dirty="0"/>
              <a:t>delle prestazioni specialistiche </a:t>
            </a:r>
            <a:r>
              <a:rPr lang="it-IT" dirty="0" smtClean="0"/>
              <a:t>e ambulatoriali</a:t>
            </a:r>
            <a:r>
              <a:rPr lang="it-IT" i="1" dirty="0" smtClean="0"/>
              <a:t>;</a:t>
            </a:r>
          </a:p>
          <a:p>
            <a:pPr marL="0" indent="0" algn="just">
              <a:buNone/>
            </a:pPr>
            <a:endParaRPr lang="it-IT" dirty="0" smtClean="0"/>
          </a:p>
          <a:p>
            <a:pPr algn="just"/>
            <a:r>
              <a:rPr lang="it-IT" b="1" dirty="0">
                <a:solidFill>
                  <a:srgbClr val="008000"/>
                </a:solidFill>
              </a:rPr>
              <a:t>da 43 a 69 </a:t>
            </a:r>
            <a:r>
              <a:rPr lang="it-IT" dirty="0" smtClean="0"/>
              <a:t>le prestazioni </a:t>
            </a:r>
            <a:r>
              <a:rPr lang="it-IT" dirty="0"/>
              <a:t>di </a:t>
            </a:r>
            <a:r>
              <a:rPr lang="it-IT" dirty="0" smtClean="0"/>
              <a:t>specialistica ambulatoriale da monitorare, </a:t>
            </a:r>
            <a:r>
              <a:rPr lang="it-IT" dirty="0"/>
              <a:t>tra </a:t>
            </a:r>
            <a:r>
              <a:rPr lang="it-IT" dirty="0" smtClean="0"/>
              <a:t>prime </a:t>
            </a:r>
            <a:r>
              <a:rPr lang="it-IT" dirty="0"/>
              <a:t>v</a:t>
            </a:r>
            <a:r>
              <a:rPr lang="it-IT" dirty="0" smtClean="0"/>
              <a:t>isite </a:t>
            </a:r>
            <a:r>
              <a:rPr lang="it-IT" dirty="0"/>
              <a:t>ed </a:t>
            </a:r>
            <a:r>
              <a:rPr lang="it-IT" dirty="0" smtClean="0"/>
              <a:t>esami strumentali;</a:t>
            </a:r>
          </a:p>
          <a:p>
            <a:pPr marL="0" indent="0"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per </a:t>
            </a:r>
            <a:r>
              <a:rPr lang="it-IT" dirty="0"/>
              <a:t>queste prestazioni la Regione si </a:t>
            </a:r>
            <a:r>
              <a:rPr lang="it-IT" dirty="0" smtClean="0"/>
              <a:t>impegna, </a:t>
            </a:r>
            <a:r>
              <a:rPr lang="it-IT" dirty="0"/>
              <a:t>tramite le </a:t>
            </a:r>
            <a:r>
              <a:rPr lang="it-IT" dirty="0" smtClean="0"/>
              <a:t>Aziende, a </a:t>
            </a:r>
            <a:r>
              <a:rPr lang="it-IT" dirty="0"/>
              <a:t>garantire il rispetto delle classi di priorità </a:t>
            </a:r>
            <a:r>
              <a:rPr lang="it-IT" dirty="0" smtClean="0"/>
              <a:t>per almeno il </a:t>
            </a:r>
            <a:r>
              <a:rPr lang="it-IT" dirty="0" smtClean="0">
                <a:solidFill>
                  <a:srgbClr val="008000"/>
                </a:solidFill>
              </a:rPr>
              <a:t>90</a:t>
            </a:r>
            <a:r>
              <a:rPr lang="it-IT" dirty="0">
                <a:solidFill>
                  <a:srgbClr val="008000"/>
                </a:solidFill>
              </a:rPr>
              <a:t>%</a:t>
            </a:r>
            <a:r>
              <a:rPr lang="it-IT" dirty="0"/>
              <a:t> delle richieste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2" name="Freccia in giù 1"/>
          <p:cNvSpPr/>
          <p:nvPr/>
        </p:nvSpPr>
        <p:spPr>
          <a:xfrm>
            <a:off x="5211192" y="4021584"/>
            <a:ext cx="426128" cy="541538"/>
          </a:xfrm>
          <a:prstGeom prst="downArrow">
            <a:avLst/>
          </a:prstGeom>
          <a:solidFill>
            <a:srgbClr val="3399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7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73710" y="149423"/>
            <a:ext cx="10515600" cy="1125924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6600"/>
                </a:solidFill>
                <a:latin typeface="+mn-lt"/>
              </a:rPr>
              <a:t>MANCATA DISDETTA DELLA PRENOTAZIONE</a:t>
            </a:r>
            <a:endParaRPr lang="it-IT" sz="40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5167" y="1275347"/>
            <a:ext cx="11634537" cy="5281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mancata disdetta dell’appuntamento </a:t>
            </a:r>
            <a:r>
              <a:rPr lang="it-IT" dirty="0" smtClean="0"/>
              <a:t>(</a:t>
            </a:r>
            <a:r>
              <a:rPr lang="it-IT" i="1" dirty="0" err="1" smtClean="0"/>
              <a:t>drop</a:t>
            </a:r>
            <a:r>
              <a:rPr lang="it-IT" i="1" dirty="0" smtClean="0"/>
              <a:t> out</a:t>
            </a:r>
            <a:r>
              <a:rPr lang="it-IT" dirty="0" smtClean="0"/>
              <a:t>) </a:t>
            </a:r>
            <a:r>
              <a:rPr lang="it-IT" dirty="0"/>
              <a:t>influisce sull’intero SSR in termini </a:t>
            </a:r>
            <a:r>
              <a:rPr lang="it-IT" dirty="0" smtClean="0"/>
              <a:t>sia organizzativi sia economici </a:t>
            </a:r>
            <a:r>
              <a:rPr lang="it-IT" dirty="0"/>
              <a:t>e corrisponde a circa il </a:t>
            </a:r>
            <a:r>
              <a:rPr lang="it-IT" b="1" dirty="0"/>
              <a:t>14.7%</a:t>
            </a:r>
            <a:r>
              <a:rPr lang="it-IT" dirty="0"/>
              <a:t> dell’offerta complessiva, con effetti più rilevanti per alcune prestazioni.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/>
              <a:t>L</a:t>
            </a:r>
            <a:r>
              <a:rPr lang="it-IT" dirty="0" smtClean="0"/>
              <a:t>e </a:t>
            </a:r>
            <a:r>
              <a:rPr lang="it-IT" dirty="0"/>
              <a:t>Aziende </a:t>
            </a:r>
            <a:r>
              <a:rPr lang="it-IT" dirty="0" smtClean="0"/>
              <a:t>potranno </a:t>
            </a:r>
            <a:r>
              <a:rPr lang="it-IT" dirty="0"/>
              <a:t>prevedere accordi con i propri specialisti finalizzati all’organizzazione, anche temporanea, di appuntamenti in </a:t>
            </a:r>
            <a:r>
              <a:rPr lang="it-IT" i="1" dirty="0" smtClean="0"/>
              <a:t>overbooking</a:t>
            </a:r>
            <a:r>
              <a:rPr lang="it-IT" dirty="0" smtClean="0"/>
              <a:t>. </a:t>
            </a:r>
          </a:p>
          <a:p>
            <a:pPr marL="0" indent="0" algn="just">
              <a:buNone/>
            </a:pPr>
            <a:r>
              <a:rPr lang="it-IT" dirty="0" smtClean="0"/>
              <a:t>Le </a:t>
            </a:r>
            <a:r>
              <a:rPr lang="it-IT" dirty="0"/>
              <a:t>Aziende devono utilizzare tutte le soluzioni ritenute opportune ed efficaci per ridurre il fenomeno del </a:t>
            </a:r>
            <a:r>
              <a:rPr lang="it-IT" i="1" dirty="0" err="1"/>
              <a:t>d</a:t>
            </a:r>
            <a:r>
              <a:rPr lang="it-IT" i="1" dirty="0" err="1" smtClean="0"/>
              <a:t>rop</a:t>
            </a:r>
            <a:r>
              <a:rPr lang="it-IT" i="1" dirty="0" smtClean="0"/>
              <a:t> out</a:t>
            </a:r>
            <a:r>
              <a:rPr lang="it-IT" dirty="0" smtClean="0"/>
              <a:t>. </a:t>
            </a:r>
          </a:p>
          <a:p>
            <a:pPr marL="0" indent="0" algn="just">
              <a:buNone/>
            </a:pPr>
            <a:endParaRPr lang="it-IT" u="sng" dirty="0" smtClean="0"/>
          </a:p>
          <a:p>
            <a:pPr marL="0" indent="0" algn="just">
              <a:buNone/>
            </a:pPr>
            <a:r>
              <a:rPr lang="it-IT" u="sng" dirty="0" smtClean="0"/>
              <a:t>Sarà definito un regolamento </a:t>
            </a:r>
            <a:r>
              <a:rPr lang="it-IT" u="sng" dirty="0"/>
              <a:t>per gestire le mancate disdette e le </a:t>
            </a:r>
            <a:r>
              <a:rPr lang="it-IT" b="1" u="sng" dirty="0"/>
              <a:t>relative </a:t>
            </a:r>
            <a:r>
              <a:rPr lang="it-IT" b="1" u="sng" dirty="0" smtClean="0"/>
              <a:t>azioni </a:t>
            </a:r>
            <a:r>
              <a:rPr lang="it-IT" b="1" u="sng" dirty="0"/>
              <a:t>a carico degli utenti </a:t>
            </a:r>
            <a:r>
              <a:rPr lang="it-IT" b="1" u="sng" dirty="0" smtClean="0"/>
              <a:t>inadempienti.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12708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1049" y="149423"/>
            <a:ext cx="11528395" cy="1125924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rgbClr val="006600"/>
                </a:solidFill>
                <a:latin typeface="+mn-lt"/>
              </a:rPr>
              <a:t>MANCATA DISDETTA DELLA PRENOTAZIONE </a:t>
            </a:r>
            <a:r>
              <a:rPr lang="it-IT" sz="3600" b="1" i="1" dirty="0" smtClean="0">
                <a:solidFill>
                  <a:srgbClr val="008000"/>
                </a:solidFill>
                <a:latin typeface="+mn-lt"/>
              </a:rPr>
              <a:t>(</a:t>
            </a:r>
            <a:r>
              <a:rPr lang="it-IT" sz="3600" b="1" i="1" dirty="0" err="1">
                <a:solidFill>
                  <a:srgbClr val="008000"/>
                </a:solidFill>
                <a:latin typeface="+mn-lt"/>
              </a:rPr>
              <a:t>drop</a:t>
            </a:r>
            <a:r>
              <a:rPr lang="it-IT" sz="3600" b="1" i="1" dirty="0">
                <a:solidFill>
                  <a:srgbClr val="008000"/>
                </a:solidFill>
                <a:latin typeface="+mn-lt"/>
              </a:rPr>
              <a:t> </a:t>
            </a:r>
            <a:r>
              <a:rPr lang="it-IT" sz="3600" b="1" i="1" dirty="0" smtClean="0">
                <a:solidFill>
                  <a:srgbClr val="008000"/>
                </a:solidFill>
                <a:latin typeface="+mn-lt"/>
              </a:rPr>
              <a:t>out)</a:t>
            </a:r>
            <a:endParaRPr lang="it-IT" sz="3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5167" y="1275347"/>
            <a:ext cx="11634537" cy="5281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 smtClean="0"/>
              <a:t>Dispersione del 14,7% dell’offerta (problema organizzativo e spreco risorse del SSR)</a:t>
            </a:r>
          </a:p>
          <a:p>
            <a:pPr marL="0" indent="0" algn="just">
              <a:buNone/>
            </a:pPr>
            <a:endParaRPr lang="it-IT" b="1" dirty="0" smtClean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Accordi aziendali con gli specialisti </a:t>
            </a:r>
            <a:r>
              <a:rPr lang="it-IT" dirty="0"/>
              <a:t>finalizzati all’organizzazione, anche temporanea, di appuntamenti in </a:t>
            </a:r>
            <a:r>
              <a:rPr lang="it-IT" i="1" dirty="0" smtClean="0"/>
              <a:t>overbooking</a:t>
            </a:r>
            <a:r>
              <a:rPr lang="it-IT" dirty="0" smtClean="0"/>
              <a:t>. </a:t>
            </a:r>
          </a:p>
          <a:p>
            <a:pPr marL="0" indent="0" algn="just">
              <a:buNone/>
            </a:pPr>
            <a:r>
              <a:rPr lang="it-IT" dirty="0" smtClean="0"/>
              <a:t>Implementazione di tutte </a:t>
            </a:r>
            <a:r>
              <a:rPr lang="it-IT" dirty="0"/>
              <a:t>le soluzioni </a:t>
            </a:r>
            <a:r>
              <a:rPr lang="it-IT" dirty="0" smtClean="0"/>
              <a:t>efficaci </a:t>
            </a:r>
            <a:r>
              <a:rPr lang="it-IT" dirty="0"/>
              <a:t>per ridurre il </a:t>
            </a:r>
            <a:r>
              <a:rPr lang="it-IT" i="1" dirty="0" err="1" smtClean="0"/>
              <a:t>drop</a:t>
            </a:r>
            <a:r>
              <a:rPr lang="it-IT" i="1" dirty="0" smtClean="0"/>
              <a:t> out</a:t>
            </a:r>
            <a:r>
              <a:rPr lang="it-IT" dirty="0" smtClean="0"/>
              <a:t>. </a:t>
            </a:r>
          </a:p>
          <a:p>
            <a:pPr marL="0" indent="0" algn="just">
              <a:buNone/>
            </a:pPr>
            <a:endParaRPr lang="it-IT" u="sng" dirty="0" smtClean="0"/>
          </a:p>
          <a:p>
            <a:pPr marL="0" indent="0" algn="just">
              <a:buNone/>
            </a:pPr>
            <a:r>
              <a:rPr lang="it-IT" i="1" dirty="0" smtClean="0">
                <a:solidFill>
                  <a:srgbClr val="008000"/>
                </a:solidFill>
              </a:rPr>
              <a:t>Sarà definito un regolamento </a:t>
            </a:r>
            <a:r>
              <a:rPr lang="it-IT" i="1" dirty="0">
                <a:solidFill>
                  <a:srgbClr val="008000"/>
                </a:solidFill>
              </a:rPr>
              <a:t>per gestire le mancate disdette e le </a:t>
            </a:r>
            <a:r>
              <a:rPr lang="it-IT" b="1" i="1" dirty="0">
                <a:solidFill>
                  <a:srgbClr val="008000"/>
                </a:solidFill>
              </a:rPr>
              <a:t>relative </a:t>
            </a:r>
            <a:r>
              <a:rPr lang="it-IT" b="1" i="1" dirty="0" err="1" smtClean="0">
                <a:solidFill>
                  <a:srgbClr val="008000"/>
                </a:solidFill>
              </a:rPr>
              <a:t>anzioni</a:t>
            </a:r>
            <a:r>
              <a:rPr lang="it-IT" b="1" i="1" dirty="0" smtClean="0">
                <a:solidFill>
                  <a:srgbClr val="008000"/>
                </a:solidFill>
              </a:rPr>
              <a:t> </a:t>
            </a:r>
            <a:r>
              <a:rPr lang="it-IT" b="1" i="1" dirty="0">
                <a:solidFill>
                  <a:srgbClr val="008000"/>
                </a:solidFill>
              </a:rPr>
              <a:t>a carico degli utenti </a:t>
            </a:r>
            <a:r>
              <a:rPr lang="it-IT" b="1" i="1" dirty="0" smtClean="0">
                <a:solidFill>
                  <a:srgbClr val="008000"/>
                </a:solidFill>
              </a:rPr>
              <a:t>inadempienti.</a:t>
            </a:r>
            <a:endParaRPr lang="it-IT" i="1" dirty="0">
              <a:solidFill>
                <a:srgbClr val="008000"/>
              </a:solidFill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5843355" y="2090553"/>
            <a:ext cx="523782" cy="763480"/>
          </a:xfrm>
          <a:prstGeom prst="downArrow">
            <a:avLst/>
          </a:prstGeom>
          <a:solidFill>
            <a:srgbClr val="33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37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1105" y="365125"/>
            <a:ext cx="11514221" cy="1325563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006600"/>
                </a:solidFill>
                <a:latin typeface="+mn-lt"/>
              </a:rPr>
              <a:t>INDICAZIONI OPERATIVE PER LE AZIENDE</a:t>
            </a:r>
            <a:r>
              <a:rPr lang="it-IT" sz="4000" b="1" dirty="0">
                <a:latin typeface="+mn-lt"/>
              </a:rPr>
              <a:t/>
            </a:r>
            <a:br>
              <a:rPr lang="it-IT" sz="4000" b="1" dirty="0">
                <a:latin typeface="+mn-lt"/>
              </a:rPr>
            </a:br>
            <a:endParaRPr lang="it-IT" sz="40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05" y="1143000"/>
            <a:ext cx="11658599" cy="5305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dirty="0">
                <a:solidFill>
                  <a:srgbClr val="006600"/>
                </a:solidFill>
              </a:rPr>
              <a:t>Interventi sull’offerta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b="1" dirty="0" smtClean="0">
                <a:solidFill>
                  <a:srgbClr val="008000"/>
                </a:solidFill>
              </a:rPr>
              <a:t>Integrazione di sistema</a:t>
            </a:r>
            <a:r>
              <a:rPr lang="it-IT" dirty="0" smtClean="0"/>
              <a:t>: le Aziende Sociosanitarie Liguri e gli ospedali devono garantire una risposta di sistema. Nell’area metropolitana </a:t>
            </a:r>
            <a:r>
              <a:rPr lang="it-IT" dirty="0"/>
              <a:t>genovese, </a:t>
            </a:r>
            <a:r>
              <a:rPr lang="it-IT" b="1" dirty="0" smtClean="0"/>
              <a:t>ruolo </a:t>
            </a:r>
            <a:r>
              <a:rPr lang="it-IT" b="1" dirty="0"/>
              <a:t>di Coordinamento esercitato </a:t>
            </a:r>
            <a:r>
              <a:rPr lang="it-IT" b="1" dirty="0" smtClean="0"/>
              <a:t>da </a:t>
            </a:r>
            <a:r>
              <a:rPr lang="it-IT" b="1" dirty="0"/>
              <a:t>ASL 3 </a:t>
            </a:r>
            <a:r>
              <a:rPr lang="it-IT" dirty="0"/>
              <a:t>e di </a:t>
            </a:r>
            <a:r>
              <a:rPr lang="it-IT" b="1" dirty="0"/>
              <a:t>responsabilità nell’attuazione di un unico </a:t>
            </a:r>
            <a:r>
              <a:rPr lang="it-IT" b="1" dirty="0" smtClean="0"/>
              <a:t>piano</a:t>
            </a:r>
            <a:r>
              <a:rPr lang="it-IT" b="1" dirty="0"/>
              <a:t> </a:t>
            </a:r>
            <a:r>
              <a:rPr lang="it-IT" b="1" dirty="0" smtClean="0"/>
              <a:t>e di monitoraggio</a:t>
            </a:r>
            <a:r>
              <a:rPr lang="it-IT" dirty="0" smtClean="0"/>
              <a:t>.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Le </a:t>
            </a:r>
            <a:r>
              <a:rPr lang="it-IT" dirty="0"/>
              <a:t>Aziende e gli Enti </a:t>
            </a:r>
            <a:r>
              <a:rPr lang="it-IT" dirty="0" smtClean="0"/>
              <a:t>ospedalieri </a:t>
            </a:r>
            <a:r>
              <a:rPr lang="it-IT" dirty="0"/>
              <a:t>sono </a:t>
            </a:r>
            <a:r>
              <a:rPr lang="it-IT" dirty="0" smtClean="0"/>
              <a:t>tenuti alla </a:t>
            </a:r>
            <a:r>
              <a:rPr lang="it-IT" dirty="0"/>
              <a:t>collaborazione nella realizzazione del </a:t>
            </a:r>
            <a:r>
              <a:rPr lang="it-IT" dirty="0" smtClean="0"/>
              <a:t>Piano </a:t>
            </a:r>
            <a:r>
              <a:rPr lang="it-IT" dirty="0"/>
              <a:t>nei modi e nei tempi concordati, compatibilmente con i rispettivi compiti </a:t>
            </a:r>
            <a:r>
              <a:rPr lang="it-IT" dirty="0" smtClean="0"/>
              <a:t>istituzionali.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512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lo ppt alisa" id="{FCB3653B-F05D-4CEA-BC35-B88B7CAF9325}" vid="{9994B5D2-D26E-4211-8578-FD0FBBDF2A3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 ppt alisa</Template>
  <TotalTime>4065</TotalTime>
  <Words>914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Tema di Office</vt:lpstr>
      <vt:lpstr>  PIANO REGIONALE PER IL GOVERNO DELLE LISTE DI ATTESA  TRIENNIO 2019 – 2021   </vt:lpstr>
      <vt:lpstr>SCOPO DEL PIANO </vt:lpstr>
      <vt:lpstr>LE CLASSI DI PRIORITÀ</vt:lpstr>
      <vt:lpstr>STRUMENTI PER LE AZIENDE SANITARIE LIGURE (1) </vt:lpstr>
      <vt:lpstr>STRUMENTI PER LE AZIENDE SANITARIE LIGURE (2)</vt:lpstr>
      <vt:lpstr>NOVITÀ</vt:lpstr>
      <vt:lpstr>MANCATA DISDETTA DELLA PRENOTAZIONE</vt:lpstr>
      <vt:lpstr>MANCATA DISDETTA DELLA PRENOTAZIONE (drop out)</vt:lpstr>
      <vt:lpstr>INDICAZIONI OPERATIVE PER LE AZIENDE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LIBERA PROFESSIONE</vt:lpstr>
    </vt:vector>
  </TitlesOfParts>
  <Company>Alisa - Azienda Ligure Sanitaria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Accordo Regionale con la Medicina Generale  sul Programma di gestione  delle Patologie Croniche  previste dal Piano Nazionale Cronicità</dc:title>
  <dc:creator>Bistolfi Lorenzo</dc:creator>
  <cp:lastModifiedBy>DeRiz Valentina</cp:lastModifiedBy>
  <cp:revision>232</cp:revision>
  <cp:lastPrinted>2019-06-20T09:04:25Z</cp:lastPrinted>
  <dcterms:created xsi:type="dcterms:W3CDTF">2018-06-11T12:39:03Z</dcterms:created>
  <dcterms:modified xsi:type="dcterms:W3CDTF">2019-06-20T12:04:50Z</dcterms:modified>
</cp:coreProperties>
</file>